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DM Sans" panose="020B0604020202020204" charset="0"/>
      <p:regular r:id="rId18"/>
    </p:embeddedFont>
    <p:embeddedFont>
      <p:font typeface="DM Sans Bold" panose="020B0604020202020204" charset="0"/>
      <p:regular r:id="rId19"/>
    </p:embeddedFont>
    <p:embeddedFont>
      <p:font typeface="DM Sans Bold Italics" panose="020B0604020202020204" charset="0"/>
      <p:regular r:id="rId20"/>
    </p:embeddedFont>
    <p:embeddedFont>
      <p:font typeface="DM Sans Italics" panose="020B0604020202020204" charset="0"/>
      <p:regular r:id="rId21"/>
    </p:embeddedFont>
    <p:embeddedFont>
      <p:font typeface="Now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7" y="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23.svg"/><Relationship Id="rId7" Type="http://schemas.openxmlformats.org/officeDocument/2006/relationships/image" Target="../media/image5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9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sv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svg"/><Relationship Id="rId10" Type="http://schemas.openxmlformats.org/officeDocument/2006/relationships/image" Target="../media/image33.jpg"/><Relationship Id="rId4" Type="http://schemas.openxmlformats.org/officeDocument/2006/relationships/image" Target="../media/image27.png"/><Relationship Id="rId9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eg"/><Relationship Id="rId7" Type="http://schemas.openxmlformats.org/officeDocument/2006/relationships/image" Target="../media/image39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39675" r="-3967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619319" y="6259599"/>
            <a:ext cx="7913921" cy="46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 Italics"/>
              </a:rPr>
              <a:t>HOSPITAL MANAGEMENT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3748" y="2630879"/>
            <a:ext cx="10959085" cy="1730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</a:rPr>
              <a:t>OOPS</a:t>
            </a:r>
          </a:p>
        </p:txBody>
      </p:sp>
      <p:sp>
        <p:nvSpPr>
          <p:cNvPr id="10" name="Freeform 10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73748" y="4342910"/>
            <a:ext cx="9659937" cy="1709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56AEFF"/>
                </a:solidFill>
                <a:latin typeface="Now Bold"/>
              </a:rPr>
              <a:t>PROJECT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28700" y="1028700"/>
            <a:ext cx="1181238" cy="1254210"/>
          </a:xfrm>
          <a:custGeom>
            <a:avLst/>
            <a:gdLst/>
            <a:ahLst/>
            <a:cxnLst/>
            <a:rect l="l" t="t" r="r" b="b"/>
            <a:pathLst>
              <a:path w="1181238" h="1254210">
                <a:moveTo>
                  <a:pt x="0" y="0"/>
                </a:moveTo>
                <a:lnTo>
                  <a:pt x="1181238" y="0"/>
                </a:lnTo>
                <a:lnTo>
                  <a:pt x="1181238" y="1254210"/>
                </a:lnTo>
                <a:lnTo>
                  <a:pt x="0" y="12542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67961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8409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0395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290722" y="4206681"/>
            <a:ext cx="4297048" cy="4206015"/>
            <a:chOff x="0" y="0"/>
            <a:chExt cx="1131733" cy="11077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93607" y="4206681"/>
            <a:ext cx="4297048" cy="4206015"/>
            <a:chOff x="0" y="0"/>
            <a:chExt cx="1131733" cy="11077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700230" y="4206681"/>
            <a:ext cx="4297048" cy="4206015"/>
            <a:chOff x="0" y="0"/>
            <a:chExt cx="1131733" cy="11077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991911" y="4732302"/>
            <a:ext cx="871909" cy="1215750"/>
          </a:xfrm>
          <a:custGeom>
            <a:avLst/>
            <a:gdLst/>
            <a:ahLst/>
            <a:cxnLst/>
            <a:rect l="l" t="t" r="r" b="b"/>
            <a:pathLst>
              <a:path w="871909" h="1215750">
                <a:moveTo>
                  <a:pt x="0" y="0"/>
                </a:moveTo>
                <a:lnTo>
                  <a:pt x="871909" y="0"/>
                </a:lnTo>
                <a:lnTo>
                  <a:pt x="871909" y="1215750"/>
                </a:lnTo>
                <a:lnTo>
                  <a:pt x="0" y="1215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599817" y="4659618"/>
            <a:ext cx="1084627" cy="1288434"/>
          </a:xfrm>
          <a:custGeom>
            <a:avLst/>
            <a:gdLst/>
            <a:ahLst/>
            <a:cxnLst/>
            <a:rect l="l" t="t" r="r" b="b"/>
            <a:pathLst>
              <a:path w="1084627" h="1288434">
                <a:moveTo>
                  <a:pt x="0" y="0"/>
                </a:moveTo>
                <a:lnTo>
                  <a:pt x="1084627" y="0"/>
                </a:lnTo>
                <a:lnTo>
                  <a:pt x="1084627" y="1288434"/>
                </a:lnTo>
                <a:lnTo>
                  <a:pt x="0" y="12884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666278" y="4674982"/>
            <a:ext cx="2430944" cy="1330389"/>
          </a:xfrm>
          <a:custGeom>
            <a:avLst/>
            <a:gdLst/>
            <a:ahLst/>
            <a:cxnLst/>
            <a:rect l="l" t="t" r="r" b="b"/>
            <a:pathLst>
              <a:path w="2430944" h="1330389">
                <a:moveTo>
                  <a:pt x="0" y="0"/>
                </a:moveTo>
                <a:lnTo>
                  <a:pt x="2430944" y="0"/>
                </a:lnTo>
                <a:lnTo>
                  <a:pt x="2430944" y="1330390"/>
                </a:lnTo>
                <a:lnTo>
                  <a:pt x="0" y="13303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061760" y="1718581"/>
            <a:ext cx="10180884" cy="82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en-US" sz="5376">
                <a:solidFill>
                  <a:srgbClr val="FFFFFF"/>
                </a:solidFill>
                <a:latin typeface="Now Bold"/>
              </a:rPr>
              <a:t>INDIVIDUAL CONTRIBUTION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11792" y="6262377"/>
            <a:ext cx="3432147" cy="38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0071C9"/>
                </a:solidFill>
                <a:latin typeface="DM Sans Bold"/>
              </a:rPr>
              <a:t>Doctor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66748" y="6974544"/>
            <a:ext cx="3750766" cy="63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42"/>
              </a:lnSpc>
              <a:spcBef>
                <a:spcPct val="0"/>
              </a:spcBef>
            </a:pPr>
            <a:r>
              <a:rPr lang="en-US" sz="1842">
                <a:solidFill>
                  <a:srgbClr val="051D40"/>
                </a:solidFill>
                <a:latin typeface="DM Sans"/>
              </a:rPr>
              <a:t>Patient class is implemented by Ayush and Harsh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46418" y="6262377"/>
            <a:ext cx="2395164" cy="38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F1945B"/>
                </a:solidFill>
                <a:latin typeface="DM Sans Bold"/>
              </a:rPr>
              <a:t>Patient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63066" y="6974544"/>
            <a:ext cx="3437367" cy="95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49"/>
              </a:lnSpc>
              <a:spcBef>
                <a:spcPct val="0"/>
              </a:spcBef>
            </a:pPr>
            <a:r>
              <a:rPr lang="en-US" sz="1847">
                <a:solidFill>
                  <a:srgbClr val="051D40"/>
                </a:solidFill>
                <a:latin typeface="DM Sans"/>
              </a:rPr>
              <a:t>Together we merged all code and designed some other transactions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66278" y="6262377"/>
            <a:ext cx="2395164" cy="38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39B54A"/>
                </a:solidFill>
                <a:latin typeface="DM Sans Bold"/>
              </a:rPr>
              <a:t>Merging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43556" y="6974544"/>
            <a:ext cx="3591381" cy="605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34"/>
              </a:lnSpc>
              <a:spcBef>
                <a:spcPct val="0"/>
              </a:spcBef>
            </a:pPr>
            <a:r>
              <a:rPr lang="en-US" sz="1764">
                <a:solidFill>
                  <a:srgbClr val="051D40"/>
                </a:solidFill>
                <a:latin typeface="DM Sans"/>
              </a:rPr>
              <a:t>Doctors class is implemented by Ashutosh and Ravi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58366" y="0"/>
            <a:ext cx="9658350" cy="10287000"/>
            <a:chOff x="0" y="0"/>
            <a:chExt cx="254376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21151" y="2382125"/>
            <a:ext cx="8245699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7"/>
              </a:lnSpc>
              <a:spcBef>
                <a:spcPct val="0"/>
              </a:spcBef>
            </a:pPr>
            <a:r>
              <a:rPr lang="en-US" sz="4739">
                <a:solidFill>
                  <a:srgbClr val="FFFFFF"/>
                </a:solidFill>
                <a:latin typeface="Now Bold"/>
              </a:rPr>
              <a:t>FUTURE SCOPE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15834" y="4216569"/>
            <a:ext cx="425633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4BD1FB"/>
                </a:solidFill>
                <a:latin typeface="DM Sans Bold"/>
              </a:rPr>
              <a:t>IMPLEMENTATION</a:t>
            </a:r>
          </a:p>
        </p:txBody>
      </p:sp>
      <p:sp>
        <p:nvSpPr>
          <p:cNvPr id="8" name="AutoShape 8"/>
          <p:cNvSpPr/>
          <p:nvPr/>
        </p:nvSpPr>
        <p:spPr>
          <a:xfrm>
            <a:off x="5021151" y="6585401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5500461" y="5105400"/>
            <a:ext cx="7574159" cy="832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5"/>
              </a:lnSpc>
              <a:spcBef>
                <a:spcPct val="0"/>
              </a:spcBef>
            </a:pPr>
            <a:r>
              <a:rPr lang="en-US" sz="2431">
                <a:solidFill>
                  <a:srgbClr val="FFFFFF"/>
                </a:solidFill>
                <a:latin typeface="DM Sans"/>
              </a:rPr>
              <a:t>This project have potential to be Implemented in a hospital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18405" y="6761614"/>
            <a:ext cx="713827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4BD1FB"/>
                </a:solidFill>
                <a:latin typeface="DM Sans Bold"/>
              </a:rPr>
              <a:t>Improvements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021151" y="9130445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5692690" y="7640919"/>
            <a:ext cx="6902620" cy="115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</a:rPr>
              <a:t>The project can be improved by addition of several new classes like ambulance , medicine information etc 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255514" y="2773954"/>
            <a:ext cx="10434893" cy="264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</a:rPr>
              <a:t>Thank's For Listening</a:t>
            </a:r>
          </a:p>
        </p:txBody>
      </p:sp>
      <p:sp>
        <p:nvSpPr>
          <p:cNvPr id="6" name="Freeform 6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6667" y="3084143"/>
            <a:ext cx="2613061" cy="227318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33964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5844564" y="3084143"/>
            <a:ext cx="2613061" cy="227318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5991861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2986667" y="5870734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133964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5844564" y="5870734"/>
            <a:ext cx="2613061" cy="2252658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5991861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r="-36659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8705275" y="3084143"/>
            <a:ext cx="2613061" cy="2273181"/>
            <a:chOff x="0" y="0"/>
            <a:chExt cx="991873" cy="862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8852572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8705275" y="5870734"/>
            <a:ext cx="2613061" cy="2252658"/>
            <a:chOff x="0" y="0"/>
            <a:chExt cx="991873" cy="8550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8852572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733710" y="902379"/>
            <a:ext cx="8437330" cy="121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OVERVIEW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33964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Our Team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91861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Description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305867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133964" y="758244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Transactions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447970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795795" y="7582446"/>
            <a:ext cx="2713414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Individual Contribution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05867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852572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Classes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66578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852572" y="758244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Future Scope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66578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6150721">
            <a:off x="608093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7172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807534" y="0"/>
            <a:ext cx="6254290" cy="10287000"/>
            <a:chOff x="0" y="0"/>
            <a:chExt cx="3860673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5"/>
              <a:stretch>
                <a:fillRect l="-73436" r="-73436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7172"/>
            </a:stretch>
          </a:blipFill>
        </p:spPr>
      </p:sp>
      <p:grpSp>
        <p:nvGrpSpPr>
          <p:cNvPr id="11" name="Group 11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652145" y="1832521"/>
            <a:ext cx="6977998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OUR TEAM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76472" y="4316844"/>
            <a:ext cx="2624199" cy="2523190"/>
            <a:chOff x="0" y="0"/>
            <a:chExt cx="818617" cy="78710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8617" cy="787107"/>
            </a:xfrm>
            <a:custGeom>
              <a:avLst/>
              <a:gdLst/>
              <a:ahLst/>
              <a:cxnLst/>
              <a:rect l="l" t="t" r="r" b="b"/>
              <a:pathLst>
                <a:path w="818617" h="787107">
                  <a:moveTo>
                    <a:pt x="126098" y="0"/>
                  </a:moveTo>
                  <a:lnTo>
                    <a:pt x="692520" y="0"/>
                  </a:lnTo>
                  <a:cubicBezTo>
                    <a:pt x="762161" y="0"/>
                    <a:pt x="818617" y="56456"/>
                    <a:pt x="818617" y="126098"/>
                  </a:cubicBezTo>
                  <a:lnTo>
                    <a:pt x="818617" y="661010"/>
                  </a:lnTo>
                  <a:cubicBezTo>
                    <a:pt x="818617" y="730651"/>
                    <a:pt x="762161" y="787107"/>
                    <a:pt x="692520" y="787107"/>
                  </a:cubicBezTo>
                  <a:lnTo>
                    <a:pt x="126098" y="787107"/>
                  </a:lnTo>
                  <a:cubicBezTo>
                    <a:pt x="56456" y="787107"/>
                    <a:pt x="0" y="730651"/>
                    <a:pt x="0" y="661010"/>
                  </a:cubicBezTo>
                  <a:lnTo>
                    <a:pt x="0" y="126098"/>
                  </a:lnTo>
                  <a:cubicBezTo>
                    <a:pt x="0" y="56456"/>
                    <a:pt x="56456" y="0"/>
                    <a:pt x="126098" y="0"/>
                  </a:cubicBezTo>
                  <a:close/>
                </a:path>
              </a:pathLst>
            </a:custGeom>
            <a:solidFill>
              <a:srgbClr val="000000">
                <a:alpha val="3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8617" cy="834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805471" y="4316844"/>
            <a:ext cx="2605551" cy="2523190"/>
            <a:chOff x="0" y="0"/>
            <a:chExt cx="812800" cy="78710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787107"/>
            </a:xfrm>
            <a:custGeom>
              <a:avLst/>
              <a:gdLst/>
              <a:ahLst/>
              <a:cxnLst/>
              <a:rect l="l" t="t" r="r" b="b"/>
              <a:pathLst>
                <a:path w="812800" h="787107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60107"/>
                  </a:lnTo>
                  <a:cubicBezTo>
                    <a:pt x="812800" y="693790"/>
                    <a:pt x="799420" y="726093"/>
                    <a:pt x="775603" y="749910"/>
                  </a:cubicBezTo>
                  <a:cubicBezTo>
                    <a:pt x="751785" y="773727"/>
                    <a:pt x="719482" y="787107"/>
                    <a:pt x="685800" y="787107"/>
                  </a:cubicBezTo>
                  <a:lnTo>
                    <a:pt x="127000" y="787107"/>
                  </a:lnTo>
                  <a:cubicBezTo>
                    <a:pt x="56860" y="787107"/>
                    <a:pt x="0" y="730247"/>
                    <a:pt x="0" y="660107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0000">
                <a:alpha val="3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12800" cy="834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734471" y="4316844"/>
            <a:ext cx="2605551" cy="2523190"/>
            <a:chOff x="0" y="0"/>
            <a:chExt cx="812800" cy="78710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87107"/>
            </a:xfrm>
            <a:custGeom>
              <a:avLst/>
              <a:gdLst/>
              <a:ahLst/>
              <a:cxnLst/>
              <a:rect l="l" t="t" r="r" b="b"/>
              <a:pathLst>
                <a:path w="812800" h="787107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60107"/>
                  </a:lnTo>
                  <a:cubicBezTo>
                    <a:pt x="812800" y="693790"/>
                    <a:pt x="799420" y="726093"/>
                    <a:pt x="775603" y="749910"/>
                  </a:cubicBezTo>
                  <a:cubicBezTo>
                    <a:pt x="751785" y="773727"/>
                    <a:pt x="719482" y="787107"/>
                    <a:pt x="685800" y="787107"/>
                  </a:cubicBezTo>
                  <a:lnTo>
                    <a:pt x="127000" y="787107"/>
                  </a:lnTo>
                  <a:cubicBezTo>
                    <a:pt x="56860" y="787107"/>
                    <a:pt x="0" y="730247"/>
                    <a:pt x="0" y="660107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0000">
                <a:alpha val="3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2800" cy="834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76472" y="4988763"/>
            <a:ext cx="2262559" cy="101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2"/>
              </a:lnSpc>
            </a:pPr>
            <a:r>
              <a:rPr lang="en-US" sz="2268" spc="113">
                <a:solidFill>
                  <a:srgbClr val="FFFBFB"/>
                </a:solidFill>
                <a:latin typeface="DM Sans"/>
              </a:rPr>
              <a:t>Ashutosh Mishra (122CS0032)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141144" y="4988763"/>
            <a:ext cx="1936102" cy="101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2"/>
              </a:lnSpc>
            </a:pPr>
            <a:r>
              <a:rPr lang="en-US" sz="2268" spc="113">
                <a:solidFill>
                  <a:srgbClr val="FFFBFB"/>
                </a:solidFill>
                <a:latin typeface="DM Sans"/>
              </a:rPr>
              <a:t>Ayush Mishra (122CS0072)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070143" y="4988763"/>
            <a:ext cx="1872063" cy="101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2"/>
              </a:lnSpc>
            </a:pPr>
            <a:r>
              <a:rPr lang="en-US" sz="2268" spc="113">
                <a:solidFill>
                  <a:srgbClr val="FFFBFB"/>
                </a:solidFill>
                <a:latin typeface="DM Sans"/>
              </a:rPr>
              <a:t>Harsh Shrivastava (122CS0014)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645321" y="4316844"/>
            <a:ext cx="2605551" cy="2523190"/>
            <a:chOff x="0" y="0"/>
            <a:chExt cx="812800" cy="78710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787107"/>
            </a:xfrm>
            <a:custGeom>
              <a:avLst/>
              <a:gdLst/>
              <a:ahLst/>
              <a:cxnLst/>
              <a:rect l="l" t="t" r="r" b="b"/>
              <a:pathLst>
                <a:path w="812800" h="787107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60107"/>
                  </a:lnTo>
                  <a:cubicBezTo>
                    <a:pt x="812800" y="693790"/>
                    <a:pt x="799420" y="726093"/>
                    <a:pt x="775603" y="749910"/>
                  </a:cubicBezTo>
                  <a:cubicBezTo>
                    <a:pt x="751785" y="773727"/>
                    <a:pt x="719482" y="787107"/>
                    <a:pt x="685800" y="787107"/>
                  </a:cubicBezTo>
                  <a:lnTo>
                    <a:pt x="127000" y="787107"/>
                  </a:lnTo>
                  <a:cubicBezTo>
                    <a:pt x="56860" y="787107"/>
                    <a:pt x="0" y="730247"/>
                    <a:pt x="0" y="660107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0000">
                <a:alpha val="3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812800" cy="834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9998935" y="4988763"/>
            <a:ext cx="2033519" cy="135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2"/>
              </a:lnSpc>
            </a:pPr>
            <a:r>
              <a:rPr lang="en-US" sz="2268" spc="113">
                <a:solidFill>
                  <a:srgbClr val="FFFBFB"/>
                </a:solidFill>
                <a:latin typeface="DM Sans"/>
              </a:rPr>
              <a:t>Ravi Shankar Yadav (122CS0058)</a:t>
            </a:r>
          </a:p>
          <a:p>
            <a:pPr algn="ctr">
              <a:lnSpc>
                <a:spcPts val="2722"/>
              </a:lnSpc>
            </a:pPr>
            <a:endParaRPr lang="en-US" sz="2268" spc="113">
              <a:solidFill>
                <a:srgbClr val="FFFBFB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11323" y="4586506"/>
            <a:ext cx="4432959" cy="1427059"/>
            <a:chOff x="0" y="0"/>
            <a:chExt cx="4289760" cy="1380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9806" cy="1380998"/>
            </a:xfrm>
            <a:custGeom>
              <a:avLst/>
              <a:gdLst/>
              <a:ahLst/>
              <a:cxnLst/>
              <a:rect l="l" t="t" r="r" b="b"/>
              <a:pathLst>
                <a:path w="4289806" h="1380998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844642" y="1873011"/>
            <a:ext cx="2769297" cy="2611562"/>
            <a:chOff x="0" y="0"/>
            <a:chExt cx="2679840" cy="252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79827" cy="2527173"/>
            </a:xfrm>
            <a:custGeom>
              <a:avLst/>
              <a:gdLst/>
              <a:ahLst/>
              <a:cxnLst/>
              <a:rect l="l" t="t" r="r" b="b"/>
              <a:pathLst>
                <a:path w="2679827" h="2527173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164629" y="7686899"/>
            <a:ext cx="8123371" cy="1571401"/>
            <a:chOff x="0" y="0"/>
            <a:chExt cx="7860960" cy="1520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60919" cy="1520698"/>
            </a:xfrm>
            <a:custGeom>
              <a:avLst/>
              <a:gdLst/>
              <a:ahLst/>
              <a:cxnLst/>
              <a:rect l="l" t="t" r="r" b="b"/>
              <a:pathLst>
                <a:path w="7860919" h="1520698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145267" y="6131866"/>
            <a:ext cx="6168048" cy="1424082"/>
            <a:chOff x="0" y="0"/>
            <a:chExt cx="5968800" cy="1378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68746" cy="1378077"/>
            </a:xfrm>
            <a:custGeom>
              <a:avLst/>
              <a:gdLst/>
              <a:ahLst/>
              <a:cxnLst/>
              <a:rect l="l" t="t" r="r" b="b"/>
              <a:pathLst>
                <a:path w="5968746" h="1378077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 flipH="1" flipV="1">
            <a:off x="1999506" y="4763986"/>
            <a:ext cx="819018" cy="0"/>
          </a:xfrm>
          <a:prstGeom prst="line">
            <a:avLst/>
          </a:prstGeom>
          <a:ln w="6667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H="1" flipV="1">
            <a:off x="1900551" y="7206047"/>
            <a:ext cx="838854" cy="0"/>
          </a:xfrm>
          <a:prstGeom prst="line">
            <a:avLst/>
          </a:prstGeom>
          <a:ln w="6667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13790360" y="2856406"/>
            <a:ext cx="871909" cy="1215750"/>
          </a:xfrm>
          <a:custGeom>
            <a:avLst/>
            <a:gdLst/>
            <a:ahLst/>
            <a:cxnLst/>
            <a:rect l="l" t="t" r="r" b="b"/>
            <a:pathLst>
              <a:path w="871909" h="1215750">
                <a:moveTo>
                  <a:pt x="0" y="0"/>
                </a:moveTo>
                <a:lnTo>
                  <a:pt x="871909" y="0"/>
                </a:lnTo>
                <a:lnTo>
                  <a:pt x="871909" y="1215750"/>
                </a:lnTo>
                <a:lnTo>
                  <a:pt x="0" y="12157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586012" y="4655818"/>
            <a:ext cx="1084627" cy="1288434"/>
          </a:xfrm>
          <a:custGeom>
            <a:avLst/>
            <a:gdLst/>
            <a:ahLst/>
            <a:cxnLst/>
            <a:rect l="l" t="t" r="r" b="b"/>
            <a:pathLst>
              <a:path w="1084627" h="1288434">
                <a:moveTo>
                  <a:pt x="0" y="0"/>
                </a:moveTo>
                <a:lnTo>
                  <a:pt x="1084627" y="0"/>
                </a:lnTo>
                <a:lnTo>
                  <a:pt x="1084627" y="1288434"/>
                </a:lnTo>
                <a:lnTo>
                  <a:pt x="0" y="12884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463623" y="6295376"/>
            <a:ext cx="1384649" cy="1126758"/>
          </a:xfrm>
          <a:custGeom>
            <a:avLst/>
            <a:gdLst/>
            <a:ahLst/>
            <a:cxnLst/>
            <a:rect l="l" t="t" r="r" b="b"/>
            <a:pathLst>
              <a:path w="1384649" h="1126758">
                <a:moveTo>
                  <a:pt x="0" y="0"/>
                </a:moveTo>
                <a:lnTo>
                  <a:pt x="1384649" y="0"/>
                </a:lnTo>
                <a:lnTo>
                  <a:pt x="1384649" y="1126758"/>
                </a:lnTo>
                <a:lnTo>
                  <a:pt x="0" y="11267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595501" y="7771150"/>
            <a:ext cx="1267579" cy="1330474"/>
          </a:xfrm>
          <a:custGeom>
            <a:avLst/>
            <a:gdLst/>
            <a:ahLst/>
            <a:cxnLst/>
            <a:rect l="l" t="t" r="r" b="b"/>
            <a:pathLst>
              <a:path w="1267579" h="1330474">
                <a:moveTo>
                  <a:pt x="0" y="0"/>
                </a:moveTo>
                <a:lnTo>
                  <a:pt x="1267579" y="0"/>
                </a:lnTo>
                <a:lnTo>
                  <a:pt x="1267579" y="1330474"/>
                </a:lnTo>
                <a:lnTo>
                  <a:pt x="0" y="13304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596623" y="1779083"/>
            <a:ext cx="5801499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DESCRIPTION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95937" y="3232689"/>
            <a:ext cx="1338183" cy="1039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3"/>
              </a:lnSpc>
              <a:spcBef>
                <a:spcPct val="0"/>
              </a:spcBef>
            </a:pPr>
            <a:r>
              <a:rPr lang="en-US" sz="6089">
                <a:solidFill>
                  <a:srgbClr val="4BD1FB"/>
                </a:solidFill>
                <a:latin typeface="DM Sans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79733" y="5659332"/>
            <a:ext cx="1370591" cy="1062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06"/>
              </a:lnSpc>
              <a:spcBef>
                <a:spcPct val="0"/>
              </a:spcBef>
            </a:pPr>
            <a:r>
              <a:rPr lang="en-US" sz="6236">
                <a:solidFill>
                  <a:srgbClr val="4BD1FB"/>
                </a:solidFill>
                <a:latin typeface="DM Sans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91320" y="3259092"/>
            <a:ext cx="9972303" cy="156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4"/>
              </a:lnSpc>
              <a:spcBef>
                <a:spcPct val="0"/>
              </a:spcBef>
            </a:pPr>
            <a:r>
              <a:rPr lang="en-US" sz="3010">
                <a:solidFill>
                  <a:srgbClr val="FFFFFF"/>
                </a:solidFill>
                <a:latin typeface="DM Sans"/>
              </a:rPr>
              <a:t>The HMS typically comprises modules for doctors management, patient management, medical record keeping, billing, and bed availability.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491320" y="5792086"/>
            <a:ext cx="8204110" cy="2046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8"/>
              </a:lnSpc>
              <a:spcBef>
                <a:spcPct val="0"/>
              </a:spcBef>
            </a:pPr>
            <a:r>
              <a:rPr lang="en-US" sz="2977">
                <a:solidFill>
                  <a:srgbClr val="FFFFFF"/>
                </a:solidFill>
                <a:latin typeface="DM Sans"/>
              </a:rPr>
              <a:t> Each module is encapsulated with its own data and functionality, promoting code reusability and facilitating easier debugging and maintenance.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49387" y="2429938"/>
            <a:ext cx="4686554" cy="1472810"/>
            <a:chOff x="0" y="0"/>
            <a:chExt cx="2324124" cy="730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4124" cy="730386"/>
            </a:xfrm>
            <a:custGeom>
              <a:avLst/>
              <a:gdLst/>
              <a:ahLst/>
              <a:cxnLst/>
              <a:rect l="l" t="t" r="r" b="b"/>
              <a:pathLst>
                <a:path w="2324124" h="730386">
                  <a:moveTo>
                    <a:pt x="0" y="0"/>
                  </a:moveTo>
                  <a:lnTo>
                    <a:pt x="2120924" y="0"/>
                  </a:lnTo>
                  <a:lnTo>
                    <a:pt x="2324124" y="365193"/>
                  </a:lnTo>
                  <a:lnTo>
                    <a:pt x="2120924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2070124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5761109" y="3902749"/>
            <a:ext cx="4686554" cy="1472810"/>
            <a:chOff x="0" y="0"/>
            <a:chExt cx="2324124" cy="730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24124" cy="730386"/>
            </a:xfrm>
            <a:custGeom>
              <a:avLst/>
              <a:gdLst/>
              <a:ahLst/>
              <a:cxnLst/>
              <a:rect l="l" t="t" r="r" b="b"/>
              <a:pathLst>
                <a:path w="2324124" h="730386">
                  <a:moveTo>
                    <a:pt x="0" y="0"/>
                  </a:moveTo>
                  <a:lnTo>
                    <a:pt x="2120924" y="0"/>
                  </a:lnTo>
                  <a:lnTo>
                    <a:pt x="2324124" y="365193"/>
                  </a:lnTo>
                  <a:lnTo>
                    <a:pt x="2120924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2070124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597575" y="5375559"/>
            <a:ext cx="4686554" cy="1472810"/>
            <a:chOff x="0" y="0"/>
            <a:chExt cx="2324124" cy="730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24124" cy="730386"/>
            </a:xfrm>
            <a:custGeom>
              <a:avLst/>
              <a:gdLst/>
              <a:ahLst/>
              <a:cxnLst/>
              <a:rect l="l" t="t" r="r" b="b"/>
              <a:pathLst>
                <a:path w="2324124" h="730386">
                  <a:moveTo>
                    <a:pt x="0" y="0"/>
                  </a:moveTo>
                  <a:lnTo>
                    <a:pt x="2120924" y="0"/>
                  </a:lnTo>
                  <a:lnTo>
                    <a:pt x="2324124" y="365193"/>
                  </a:lnTo>
                  <a:lnTo>
                    <a:pt x="2120924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070124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6509298" y="6848369"/>
            <a:ext cx="4686554" cy="1472810"/>
            <a:chOff x="0" y="0"/>
            <a:chExt cx="2324124" cy="7303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24124" cy="730386"/>
            </a:xfrm>
            <a:custGeom>
              <a:avLst/>
              <a:gdLst/>
              <a:ahLst/>
              <a:cxnLst/>
              <a:rect l="l" t="t" r="r" b="b"/>
              <a:pathLst>
                <a:path w="2324124" h="730386">
                  <a:moveTo>
                    <a:pt x="0" y="0"/>
                  </a:moveTo>
                  <a:lnTo>
                    <a:pt x="2120924" y="0"/>
                  </a:lnTo>
                  <a:lnTo>
                    <a:pt x="2324124" y="365193"/>
                  </a:lnTo>
                  <a:lnTo>
                    <a:pt x="2120924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2070124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558653" y="4207830"/>
            <a:ext cx="3091466" cy="78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46"/>
              </a:lnSpc>
              <a:spcBef>
                <a:spcPct val="0"/>
              </a:spcBef>
            </a:pPr>
            <a:r>
              <a:rPr lang="en-US" sz="4671">
                <a:solidFill>
                  <a:srgbClr val="051D40"/>
                </a:solidFill>
                <a:latin typeface="DM Sans Bold"/>
              </a:rPr>
              <a:t>Doctor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98267" y="2711954"/>
            <a:ext cx="3091466" cy="78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46"/>
              </a:lnSpc>
              <a:spcBef>
                <a:spcPct val="0"/>
              </a:spcBef>
            </a:pPr>
            <a:r>
              <a:rPr lang="en-US" sz="4671">
                <a:solidFill>
                  <a:srgbClr val="051D40"/>
                </a:solidFill>
                <a:latin typeface="DM Sans Bold"/>
              </a:rPr>
              <a:t>Password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23299" y="2522690"/>
            <a:ext cx="5536001" cy="118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180"/>
              </a:lnSpc>
            </a:pPr>
            <a:r>
              <a:rPr lang="en-US" sz="2524">
                <a:solidFill>
                  <a:srgbClr val="FFFFFF"/>
                </a:solidFill>
                <a:latin typeface="DM Sans"/>
              </a:rPr>
              <a:t>For securing Hospital Management System , password protection is required.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299112" y="5680640"/>
            <a:ext cx="3091466" cy="78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46"/>
              </a:lnSpc>
              <a:spcBef>
                <a:spcPct val="0"/>
              </a:spcBef>
            </a:pPr>
            <a:r>
              <a:rPr lang="en-US" sz="4671">
                <a:solidFill>
                  <a:srgbClr val="051D40"/>
                </a:solidFill>
                <a:latin typeface="DM Sans Bold"/>
              </a:rPr>
              <a:t>Patient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10834" y="7153450"/>
            <a:ext cx="3091466" cy="78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46"/>
              </a:lnSpc>
              <a:spcBef>
                <a:spcPct val="0"/>
              </a:spcBef>
            </a:pPr>
            <a:r>
              <a:rPr lang="en-US" sz="4671">
                <a:solidFill>
                  <a:srgbClr val="051D40"/>
                </a:solidFill>
                <a:latin typeface="DM Sans Bold"/>
              </a:rPr>
              <a:t>Bed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0202" y="4089910"/>
            <a:ext cx="5207406" cy="90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96"/>
              </a:lnSpc>
            </a:pPr>
            <a:r>
              <a:rPr lang="en-US" sz="2933">
                <a:solidFill>
                  <a:srgbClr val="FFFFFF"/>
                </a:solidFill>
                <a:latin typeface="DM Sans"/>
              </a:rPr>
              <a:t>For  storing  and manipulating   doctor’s information  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6937878"/>
            <a:ext cx="5007510" cy="88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526"/>
              </a:lnSpc>
            </a:pPr>
            <a:r>
              <a:rPr lang="en-US" sz="2799">
                <a:solidFill>
                  <a:srgbClr val="FFFFFF"/>
                </a:solidFill>
                <a:latin typeface="DM Sans"/>
              </a:rPr>
              <a:t>For checking availability of  bed in hospital</a:t>
            </a:r>
          </a:p>
        </p:txBody>
      </p:sp>
      <p:sp>
        <p:nvSpPr>
          <p:cNvPr id="21" name="Freeform 21"/>
          <p:cNvSpPr/>
          <p:nvPr/>
        </p:nvSpPr>
        <p:spPr>
          <a:xfrm>
            <a:off x="-2542693" y="7819847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614217" y="1422193"/>
            <a:ext cx="6235170" cy="1007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CLASSES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760379" y="5273744"/>
            <a:ext cx="5080746" cy="168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3"/>
              </a:lnSpc>
            </a:pPr>
            <a:r>
              <a:rPr lang="en-US" sz="2661">
                <a:solidFill>
                  <a:srgbClr val="FFFFFF"/>
                </a:solidFill>
                <a:latin typeface="DM Sans"/>
              </a:rPr>
              <a:t>For  storing  and manipulating   patient’s information and checking for availability of doctors of specific type.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6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67961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8409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0395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6" name="Freeform 6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flipH="1" flipV="1">
            <a:off x="2551892" y="4107224"/>
            <a:ext cx="727219" cy="0"/>
          </a:xfrm>
          <a:prstGeom prst="line">
            <a:avLst/>
          </a:prstGeom>
          <a:ln w="57150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H="1" flipV="1">
            <a:off x="2464028" y="6275568"/>
            <a:ext cx="744831" cy="0"/>
          </a:xfrm>
          <a:prstGeom prst="line">
            <a:avLst/>
          </a:prstGeom>
          <a:ln w="57150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4048118" y="3826954"/>
            <a:ext cx="3724605" cy="4799033"/>
          </a:xfrm>
          <a:custGeom>
            <a:avLst/>
            <a:gdLst/>
            <a:ahLst/>
            <a:cxnLst/>
            <a:rect l="l" t="t" r="r" b="b"/>
            <a:pathLst>
              <a:path w="3724605" h="4799033">
                <a:moveTo>
                  <a:pt x="0" y="0"/>
                </a:moveTo>
                <a:lnTo>
                  <a:pt x="3724604" y="0"/>
                </a:lnTo>
                <a:lnTo>
                  <a:pt x="3724604" y="4799033"/>
                </a:lnTo>
                <a:lnTo>
                  <a:pt x="0" y="47990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403" r="-16292" b="-444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261144" y="1718581"/>
            <a:ext cx="8981501" cy="82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en-US" sz="5376">
                <a:solidFill>
                  <a:srgbClr val="FFFFFF"/>
                </a:solidFill>
                <a:latin typeface="Now Bold"/>
              </a:rPr>
              <a:t>PASSWORD PROTECTION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82349" y="2753800"/>
            <a:ext cx="1188194" cy="91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61"/>
              </a:lnSpc>
              <a:spcBef>
                <a:spcPct val="0"/>
              </a:spcBef>
            </a:pPr>
            <a:r>
              <a:rPr lang="en-US" sz="5406">
                <a:solidFill>
                  <a:srgbClr val="4BD1FB"/>
                </a:solidFill>
                <a:latin typeface="DM Sans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67961" y="4908454"/>
            <a:ext cx="1216970" cy="936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42"/>
              </a:lnSpc>
              <a:spcBef>
                <a:spcPct val="0"/>
              </a:spcBef>
            </a:pPr>
            <a:r>
              <a:rPr lang="en-US" sz="5537">
                <a:solidFill>
                  <a:srgbClr val="4BD1FB"/>
                </a:solidFill>
                <a:latin typeface="DM Sans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76497" y="2999578"/>
            <a:ext cx="10603014" cy="110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7"/>
              </a:lnSpc>
              <a:spcBef>
                <a:spcPct val="0"/>
              </a:spcBef>
            </a:pPr>
            <a:r>
              <a:rPr lang="en-US" sz="3201">
                <a:solidFill>
                  <a:srgbClr val="FFFFFF"/>
                </a:solidFill>
                <a:latin typeface="DM Sans"/>
              </a:rPr>
              <a:t>While , entering into hospital database a password is created.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76497" y="5023210"/>
            <a:ext cx="9781095" cy="1806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8"/>
              </a:lnSpc>
              <a:spcBef>
                <a:spcPct val="0"/>
              </a:spcBef>
            </a:pPr>
            <a:r>
              <a:rPr lang="en-US" sz="3549">
                <a:solidFill>
                  <a:srgbClr val="FFFFFF"/>
                </a:solidFill>
                <a:latin typeface="DM Sans"/>
              </a:rPr>
              <a:t>For doing a transactions each time password is required to  enter into a database . If wrong password is entered thrice code is exited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6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58324" y="1608404"/>
            <a:ext cx="9003240" cy="1137973"/>
            <a:chOff x="0" y="0"/>
            <a:chExt cx="2371224" cy="2997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71224" cy="299713"/>
            </a:xfrm>
            <a:custGeom>
              <a:avLst/>
              <a:gdLst/>
              <a:ahLst/>
              <a:cxnLst/>
              <a:rect l="l" t="t" r="r" b="b"/>
              <a:pathLst>
                <a:path w="2371224" h="299713">
                  <a:moveTo>
                    <a:pt x="43855" y="0"/>
                  </a:moveTo>
                  <a:lnTo>
                    <a:pt x="2327369" y="0"/>
                  </a:lnTo>
                  <a:cubicBezTo>
                    <a:pt x="2351589" y="0"/>
                    <a:pt x="2371224" y="19635"/>
                    <a:pt x="2371224" y="43855"/>
                  </a:cubicBezTo>
                  <a:lnTo>
                    <a:pt x="2371224" y="255858"/>
                  </a:lnTo>
                  <a:cubicBezTo>
                    <a:pt x="2371224" y="280079"/>
                    <a:pt x="2351589" y="299713"/>
                    <a:pt x="2327369" y="299713"/>
                  </a:cubicBezTo>
                  <a:lnTo>
                    <a:pt x="43855" y="299713"/>
                  </a:lnTo>
                  <a:cubicBezTo>
                    <a:pt x="19635" y="299713"/>
                    <a:pt x="0" y="280079"/>
                    <a:pt x="0" y="255858"/>
                  </a:cubicBezTo>
                  <a:lnTo>
                    <a:pt x="0" y="43855"/>
                  </a:lnTo>
                  <a:cubicBezTo>
                    <a:pt x="0" y="19635"/>
                    <a:pt x="19635" y="0"/>
                    <a:pt x="43855" y="0"/>
                  </a:cubicBezTo>
                  <a:close/>
                </a:path>
              </a:pathLst>
            </a:custGeom>
            <a:solidFill>
              <a:srgbClr val="4BD1FB">
                <a:alpha val="6666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71224" cy="337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8501291">
            <a:off x="3650232" y="3947059"/>
            <a:ext cx="1905800" cy="538389"/>
          </a:xfrm>
          <a:custGeom>
            <a:avLst/>
            <a:gdLst/>
            <a:ahLst/>
            <a:cxnLst/>
            <a:rect l="l" t="t" r="r" b="b"/>
            <a:pathLst>
              <a:path w="1905800" h="538389">
                <a:moveTo>
                  <a:pt x="0" y="0"/>
                </a:moveTo>
                <a:lnTo>
                  <a:pt x="1905801" y="0"/>
                </a:lnTo>
                <a:lnTo>
                  <a:pt x="1905801" y="538388"/>
                </a:lnTo>
                <a:lnTo>
                  <a:pt x="0" y="538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851493" y="5336676"/>
            <a:ext cx="3884991" cy="487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88"/>
              </a:lnSpc>
              <a:spcBef>
                <a:spcPct val="0"/>
              </a:spcBef>
            </a:pPr>
            <a:r>
              <a:rPr lang="en-US" sz="2890">
                <a:solidFill>
                  <a:srgbClr val="4BD1FB"/>
                </a:solidFill>
                <a:latin typeface="DM Sans Bold"/>
              </a:rPr>
              <a:t>getPatientDatabase()</a:t>
            </a:r>
          </a:p>
        </p:txBody>
      </p:sp>
      <p:sp>
        <p:nvSpPr>
          <p:cNvPr id="7" name="Freeform 7"/>
          <p:cNvSpPr/>
          <p:nvPr/>
        </p:nvSpPr>
        <p:spPr>
          <a:xfrm rot="1715351" flipV="1">
            <a:off x="12253544" y="4115475"/>
            <a:ext cx="1796115" cy="507402"/>
          </a:xfrm>
          <a:custGeom>
            <a:avLst/>
            <a:gdLst/>
            <a:ahLst/>
            <a:cxnLst/>
            <a:rect l="l" t="t" r="r" b="b"/>
            <a:pathLst>
              <a:path w="1796115" h="507402">
                <a:moveTo>
                  <a:pt x="0" y="507402"/>
                </a:moveTo>
                <a:lnTo>
                  <a:pt x="1796115" y="507402"/>
                </a:lnTo>
                <a:lnTo>
                  <a:pt x="1796115" y="0"/>
                </a:lnTo>
                <a:lnTo>
                  <a:pt x="0" y="0"/>
                </a:lnTo>
                <a:lnTo>
                  <a:pt x="0" y="50740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153698">
            <a:off x="8813261" y="5648113"/>
            <a:ext cx="355265" cy="281503"/>
          </a:xfrm>
          <a:custGeom>
            <a:avLst/>
            <a:gdLst/>
            <a:ahLst/>
            <a:cxnLst/>
            <a:rect l="l" t="t" r="r" b="b"/>
            <a:pathLst>
              <a:path w="820266" h="248130">
                <a:moveTo>
                  <a:pt x="0" y="0"/>
                </a:moveTo>
                <a:lnTo>
                  <a:pt x="820266" y="0"/>
                </a:lnTo>
                <a:lnTo>
                  <a:pt x="820266" y="248130"/>
                </a:lnTo>
                <a:lnTo>
                  <a:pt x="0" y="248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236009" y="6671810"/>
            <a:ext cx="3815982" cy="1807577"/>
          </a:xfrm>
          <a:custGeom>
            <a:avLst/>
            <a:gdLst/>
            <a:ahLst/>
            <a:cxnLst/>
            <a:rect l="l" t="t" r="r" b="b"/>
            <a:pathLst>
              <a:path w="3815982" h="1807577">
                <a:moveTo>
                  <a:pt x="0" y="0"/>
                </a:moveTo>
                <a:lnTo>
                  <a:pt x="3815983" y="0"/>
                </a:lnTo>
                <a:lnTo>
                  <a:pt x="3815983" y="1807577"/>
                </a:lnTo>
                <a:lnTo>
                  <a:pt x="0" y="18075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3868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53407" y="5936514"/>
            <a:ext cx="5921625" cy="3757150"/>
          </a:xfrm>
          <a:custGeom>
            <a:avLst/>
            <a:gdLst/>
            <a:ahLst/>
            <a:cxnLst/>
            <a:rect l="l" t="t" r="r" b="b"/>
            <a:pathLst>
              <a:path w="5921625" h="3757150">
                <a:moveTo>
                  <a:pt x="0" y="0"/>
                </a:moveTo>
                <a:lnTo>
                  <a:pt x="5921626" y="0"/>
                </a:lnTo>
                <a:lnTo>
                  <a:pt x="5921626" y="3757150"/>
                </a:lnTo>
                <a:lnTo>
                  <a:pt x="0" y="37571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7527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838620" y="3098342"/>
            <a:ext cx="4927022" cy="2505659"/>
          </a:xfrm>
          <a:custGeom>
            <a:avLst/>
            <a:gdLst/>
            <a:ahLst/>
            <a:cxnLst/>
            <a:rect l="l" t="t" r="r" b="b"/>
            <a:pathLst>
              <a:path w="4927022" h="2505659">
                <a:moveTo>
                  <a:pt x="0" y="0"/>
                </a:moveTo>
                <a:lnTo>
                  <a:pt x="4927023" y="0"/>
                </a:lnTo>
                <a:lnTo>
                  <a:pt x="4927023" y="2505659"/>
                </a:lnTo>
                <a:lnTo>
                  <a:pt x="0" y="25056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30795" b="-3706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43090" y="448996"/>
            <a:ext cx="7833708" cy="1159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71"/>
              </a:lnSpc>
              <a:spcBef>
                <a:spcPct val="0"/>
              </a:spcBef>
            </a:pPr>
            <a:r>
              <a:rPr lang="en-US" sz="7559">
                <a:solidFill>
                  <a:srgbClr val="FFFFFF"/>
                </a:solidFill>
                <a:latin typeface="Now Bold"/>
              </a:rPr>
              <a:t>TRANSACTIONS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31468" y="6115109"/>
            <a:ext cx="3884991" cy="487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88"/>
              </a:lnSpc>
              <a:spcBef>
                <a:spcPct val="0"/>
              </a:spcBef>
            </a:pPr>
            <a:r>
              <a:rPr lang="en-US" sz="2890" dirty="0" err="1">
                <a:solidFill>
                  <a:srgbClr val="4BD1FB"/>
                </a:solidFill>
                <a:latin typeface="DM Sans Bold"/>
              </a:rPr>
              <a:t>getBedDatabase</a:t>
            </a:r>
            <a:r>
              <a:rPr lang="en-US" sz="2890" dirty="0">
                <a:solidFill>
                  <a:srgbClr val="4BD1FB"/>
                </a:solidFill>
                <a:latin typeface="DM Sans Bold"/>
              </a:rPr>
              <a:t>()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71724" y="4974064"/>
            <a:ext cx="3884991" cy="487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88"/>
              </a:lnSpc>
              <a:spcBef>
                <a:spcPct val="0"/>
              </a:spcBef>
            </a:pPr>
            <a:r>
              <a:rPr lang="en-US" sz="2890">
                <a:solidFill>
                  <a:srgbClr val="4BD1FB"/>
                </a:solidFill>
                <a:latin typeface="DM Sans Bold"/>
              </a:rPr>
              <a:t>getDoctorDatabase()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17709" y="1782591"/>
            <a:ext cx="8084470" cy="71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08"/>
              </a:lnSpc>
              <a:spcBef>
                <a:spcPct val="0"/>
              </a:spcBef>
            </a:pPr>
            <a:r>
              <a:rPr lang="en-US" sz="4209">
                <a:solidFill>
                  <a:srgbClr val="FFFFFF"/>
                </a:solidFill>
                <a:latin typeface="DM Sans Bold Italics"/>
              </a:rPr>
              <a:t>Hospital Management System</a:t>
            </a:r>
          </a:p>
        </p:txBody>
      </p:sp>
      <p:sp>
        <p:nvSpPr>
          <p:cNvPr id="16" name="Freeform 16"/>
          <p:cNvSpPr/>
          <p:nvPr/>
        </p:nvSpPr>
        <p:spPr>
          <a:xfrm>
            <a:off x="7201504" y="8657857"/>
            <a:ext cx="3884991" cy="1533287"/>
          </a:xfrm>
          <a:custGeom>
            <a:avLst/>
            <a:gdLst/>
            <a:ahLst/>
            <a:cxnLst/>
            <a:rect l="l" t="t" r="r" b="b"/>
            <a:pathLst>
              <a:path w="6283072" h="2606311">
                <a:moveTo>
                  <a:pt x="0" y="0"/>
                </a:moveTo>
                <a:lnTo>
                  <a:pt x="6283072" y="0"/>
                </a:lnTo>
                <a:lnTo>
                  <a:pt x="6283072" y="2606311"/>
                </a:lnTo>
                <a:lnTo>
                  <a:pt x="0" y="26063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6BF250-B9BB-4AA3-AF1E-95689FCFC7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638" y="6086984"/>
            <a:ext cx="5379358" cy="34562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6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30681" y="362142"/>
            <a:ext cx="7153792" cy="1137973"/>
            <a:chOff x="0" y="0"/>
            <a:chExt cx="1884126" cy="2997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84126" cy="299713"/>
            </a:xfrm>
            <a:custGeom>
              <a:avLst/>
              <a:gdLst/>
              <a:ahLst/>
              <a:cxnLst/>
              <a:rect l="l" t="t" r="r" b="b"/>
              <a:pathLst>
                <a:path w="1884126" h="299713">
                  <a:moveTo>
                    <a:pt x="55193" y="0"/>
                  </a:moveTo>
                  <a:lnTo>
                    <a:pt x="1828933" y="0"/>
                  </a:lnTo>
                  <a:cubicBezTo>
                    <a:pt x="1859415" y="0"/>
                    <a:pt x="1884126" y="24711"/>
                    <a:pt x="1884126" y="55193"/>
                  </a:cubicBezTo>
                  <a:lnTo>
                    <a:pt x="1884126" y="244520"/>
                  </a:lnTo>
                  <a:cubicBezTo>
                    <a:pt x="1884126" y="275002"/>
                    <a:pt x="1859415" y="299713"/>
                    <a:pt x="1828933" y="299713"/>
                  </a:cubicBezTo>
                  <a:lnTo>
                    <a:pt x="55193" y="299713"/>
                  </a:lnTo>
                  <a:cubicBezTo>
                    <a:pt x="24711" y="299713"/>
                    <a:pt x="0" y="275002"/>
                    <a:pt x="0" y="244520"/>
                  </a:cubicBezTo>
                  <a:lnTo>
                    <a:pt x="0" y="55193"/>
                  </a:lnTo>
                  <a:cubicBezTo>
                    <a:pt x="0" y="24711"/>
                    <a:pt x="24711" y="0"/>
                    <a:pt x="55193" y="0"/>
                  </a:cubicBezTo>
                  <a:close/>
                </a:path>
              </a:pathLst>
            </a:custGeom>
            <a:solidFill>
              <a:srgbClr val="4BD1FB">
                <a:alpha val="6666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84126" cy="337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7543" y="1500115"/>
            <a:ext cx="3587128" cy="4832515"/>
          </a:xfrm>
          <a:custGeom>
            <a:avLst/>
            <a:gdLst/>
            <a:ahLst/>
            <a:cxnLst/>
            <a:rect l="l" t="t" r="r" b="b"/>
            <a:pathLst>
              <a:path w="3587128" h="4832515">
                <a:moveTo>
                  <a:pt x="0" y="0"/>
                </a:moveTo>
                <a:lnTo>
                  <a:pt x="3587128" y="0"/>
                </a:lnTo>
                <a:lnTo>
                  <a:pt x="3587128" y="4832515"/>
                </a:lnTo>
                <a:lnTo>
                  <a:pt x="0" y="4832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699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530617" y="2554987"/>
            <a:ext cx="3827839" cy="3531868"/>
          </a:xfrm>
          <a:custGeom>
            <a:avLst/>
            <a:gdLst/>
            <a:ahLst/>
            <a:cxnLst/>
            <a:rect l="l" t="t" r="r" b="b"/>
            <a:pathLst>
              <a:path w="3827839" h="3531868">
                <a:moveTo>
                  <a:pt x="0" y="0"/>
                </a:moveTo>
                <a:lnTo>
                  <a:pt x="3827839" y="0"/>
                </a:lnTo>
                <a:lnTo>
                  <a:pt x="3827839" y="3531868"/>
                </a:lnTo>
                <a:lnTo>
                  <a:pt x="0" y="3531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690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7543" y="7789795"/>
            <a:ext cx="3955628" cy="1833096"/>
          </a:xfrm>
          <a:custGeom>
            <a:avLst/>
            <a:gdLst/>
            <a:ahLst/>
            <a:cxnLst/>
            <a:rect l="l" t="t" r="r" b="b"/>
            <a:pathLst>
              <a:path w="3955628" h="1833096">
                <a:moveTo>
                  <a:pt x="0" y="0"/>
                </a:moveTo>
                <a:lnTo>
                  <a:pt x="3955628" y="0"/>
                </a:lnTo>
                <a:lnTo>
                  <a:pt x="3955628" y="1833096"/>
                </a:lnTo>
                <a:lnTo>
                  <a:pt x="0" y="1833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30617" y="6477017"/>
            <a:ext cx="3827839" cy="3145873"/>
          </a:xfrm>
          <a:custGeom>
            <a:avLst/>
            <a:gdLst/>
            <a:ahLst/>
            <a:cxnLst/>
            <a:rect l="l" t="t" r="r" b="b"/>
            <a:pathLst>
              <a:path w="3827839" h="3145873">
                <a:moveTo>
                  <a:pt x="0" y="0"/>
                </a:moveTo>
                <a:lnTo>
                  <a:pt x="3827839" y="0"/>
                </a:lnTo>
                <a:lnTo>
                  <a:pt x="3827839" y="3145874"/>
                </a:lnTo>
                <a:lnTo>
                  <a:pt x="0" y="3145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452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434900" y="3426946"/>
            <a:ext cx="4691349" cy="5483266"/>
          </a:xfrm>
          <a:custGeom>
            <a:avLst/>
            <a:gdLst/>
            <a:ahLst/>
            <a:cxnLst/>
            <a:rect l="l" t="t" r="r" b="b"/>
            <a:pathLst>
              <a:path w="4691349" h="5483266">
                <a:moveTo>
                  <a:pt x="0" y="0"/>
                </a:moveTo>
                <a:lnTo>
                  <a:pt x="4691348" y="0"/>
                </a:lnTo>
                <a:lnTo>
                  <a:pt x="4691348" y="5483266"/>
                </a:lnTo>
                <a:lnTo>
                  <a:pt x="0" y="54832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8754" b="-5708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751814" y="2042348"/>
            <a:ext cx="4057519" cy="487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88"/>
              </a:lnSpc>
              <a:spcBef>
                <a:spcPct val="0"/>
              </a:spcBef>
            </a:pPr>
            <a:r>
              <a:rPr lang="en-US" sz="2890">
                <a:solidFill>
                  <a:srgbClr val="4BD1FB"/>
                </a:solidFill>
                <a:latin typeface="DM Sans Bold"/>
              </a:rPr>
              <a:t>displayDocDatabase()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67499" y="5849092"/>
            <a:ext cx="2070591" cy="4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51"/>
              </a:lnSpc>
              <a:spcBef>
                <a:spcPct val="0"/>
              </a:spcBef>
            </a:pPr>
            <a:r>
              <a:rPr lang="en-US" sz="2501">
                <a:solidFill>
                  <a:srgbClr val="4BD1FB"/>
                </a:solidFill>
                <a:latin typeface="DM Sans Bold"/>
              </a:rPr>
              <a:t>displayDoc()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883504"/>
            <a:ext cx="1942496" cy="487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88"/>
              </a:lnSpc>
              <a:spcBef>
                <a:spcPct val="0"/>
              </a:spcBef>
            </a:pPr>
            <a:r>
              <a:rPr lang="en-US" sz="2890">
                <a:solidFill>
                  <a:srgbClr val="4BD1FB"/>
                </a:solidFill>
                <a:latin typeface="DM Sans Bold"/>
              </a:rPr>
              <a:t>addDoc()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32435" y="2042348"/>
            <a:ext cx="2034139" cy="42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52"/>
              </a:lnSpc>
              <a:spcBef>
                <a:spcPct val="0"/>
              </a:spcBef>
            </a:pPr>
            <a:r>
              <a:rPr lang="en-US" sz="2502">
                <a:solidFill>
                  <a:srgbClr val="4BD1FB"/>
                </a:solidFill>
                <a:latin typeface="DM Sans Bold"/>
              </a:rPr>
              <a:t>deleteDoc()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01611" y="536328"/>
            <a:ext cx="8084470" cy="71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8"/>
              </a:lnSpc>
              <a:spcBef>
                <a:spcPct val="0"/>
              </a:spcBef>
            </a:pPr>
            <a:r>
              <a:rPr lang="en-US" sz="4209">
                <a:solidFill>
                  <a:srgbClr val="FFFFFF"/>
                </a:solidFill>
                <a:latin typeface="DM Sans Bold Italics"/>
              </a:rPr>
              <a:t>getDoctorDatabase()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01611" y="2042348"/>
            <a:ext cx="1604875" cy="4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51"/>
              </a:lnSpc>
              <a:spcBef>
                <a:spcPct val="0"/>
              </a:spcBef>
            </a:pPr>
            <a:r>
              <a:rPr lang="en-US" sz="2501">
                <a:solidFill>
                  <a:srgbClr val="4BD1FB"/>
                </a:solidFill>
                <a:latin typeface="DM Sans Bold"/>
              </a:rPr>
              <a:t>editDoc()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8599" y="6925384"/>
            <a:ext cx="2462697" cy="4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51"/>
              </a:lnSpc>
              <a:spcBef>
                <a:spcPct val="0"/>
              </a:spcBef>
            </a:pPr>
            <a:r>
              <a:rPr lang="en-US" sz="2501">
                <a:solidFill>
                  <a:srgbClr val="4BD1FB"/>
                </a:solidFill>
                <a:latin typeface="DM Sans Bold"/>
              </a:rPr>
              <a:t>numberOfDoc()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0AA79A-8A2D-4339-BEFA-CFF377A7A7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333" y="6336290"/>
            <a:ext cx="4489354" cy="31458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271CFE-3780-46F2-94FF-A548E3BAAE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127" y="2652899"/>
            <a:ext cx="4577460" cy="31226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6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30681" y="362142"/>
            <a:ext cx="7153792" cy="1137973"/>
            <a:chOff x="0" y="0"/>
            <a:chExt cx="1884126" cy="2997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84126" cy="299713"/>
            </a:xfrm>
            <a:custGeom>
              <a:avLst/>
              <a:gdLst/>
              <a:ahLst/>
              <a:cxnLst/>
              <a:rect l="l" t="t" r="r" b="b"/>
              <a:pathLst>
                <a:path w="1884126" h="299713">
                  <a:moveTo>
                    <a:pt x="55193" y="0"/>
                  </a:moveTo>
                  <a:lnTo>
                    <a:pt x="1828933" y="0"/>
                  </a:lnTo>
                  <a:cubicBezTo>
                    <a:pt x="1859415" y="0"/>
                    <a:pt x="1884126" y="24711"/>
                    <a:pt x="1884126" y="55193"/>
                  </a:cubicBezTo>
                  <a:lnTo>
                    <a:pt x="1884126" y="244520"/>
                  </a:lnTo>
                  <a:cubicBezTo>
                    <a:pt x="1884126" y="275002"/>
                    <a:pt x="1859415" y="299713"/>
                    <a:pt x="1828933" y="299713"/>
                  </a:cubicBezTo>
                  <a:lnTo>
                    <a:pt x="55193" y="299713"/>
                  </a:lnTo>
                  <a:cubicBezTo>
                    <a:pt x="24711" y="299713"/>
                    <a:pt x="0" y="275002"/>
                    <a:pt x="0" y="244520"/>
                  </a:cubicBezTo>
                  <a:lnTo>
                    <a:pt x="0" y="55193"/>
                  </a:lnTo>
                  <a:cubicBezTo>
                    <a:pt x="0" y="24711"/>
                    <a:pt x="24711" y="0"/>
                    <a:pt x="55193" y="0"/>
                  </a:cubicBezTo>
                  <a:close/>
                </a:path>
              </a:pathLst>
            </a:custGeom>
            <a:solidFill>
              <a:srgbClr val="4BD1FB">
                <a:alpha val="6666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84126" cy="337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187586" y="6752676"/>
            <a:ext cx="4332414" cy="3176016"/>
          </a:xfrm>
          <a:custGeom>
            <a:avLst/>
            <a:gdLst/>
            <a:ahLst/>
            <a:cxnLst/>
            <a:rect l="l" t="t" r="r" b="b"/>
            <a:pathLst>
              <a:path w="4332414" h="3176016">
                <a:moveTo>
                  <a:pt x="0" y="0"/>
                </a:moveTo>
                <a:lnTo>
                  <a:pt x="4332413" y="0"/>
                </a:lnTo>
                <a:lnTo>
                  <a:pt x="4332413" y="3176016"/>
                </a:lnTo>
                <a:lnTo>
                  <a:pt x="0" y="3176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582" b="-1670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14992" y="8494273"/>
            <a:ext cx="4204744" cy="1481418"/>
          </a:xfrm>
          <a:custGeom>
            <a:avLst/>
            <a:gdLst/>
            <a:ahLst/>
            <a:cxnLst/>
            <a:rect l="l" t="t" r="r" b="b"/>
            <a:pathLst>
              <a:path w="4204744" h="1481418">
                <a:moveTo>
                  <a:pt x="0" y="0"/>
                </a:moveTo>
                <a:lnTo>
                  <a:pt x="4204744" y="0"/>
                </a:lnTo>
                <a:lnTo>
                  <a:pt x="4204744" y="1481419"/>
                </a:lnTo>
                <a:lnTo>
                  <a:pt x="0" y="1481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374138" y="2673134"/>
            <a:ext cx="3959309" cy="3290301"/>
          </a:xfrm>
          <a:custGeom>
            <a:avLst/>
            <a:gdLst/>
            <a:ahLst/>
            <a:cxnLst/>
            <a:rect l="l" t="t" r="r" b="b"/>
            <a:pathLst>
              <a:path w="3959309" h="3290301">
                <a:moveTo>
                  <a:pt x="0" y="0"/>
                </a:moveTo>
                <a:lnTo>
                  <a:pt x="3959309" y="0"/>
                </a:lnTo>
                <a:lnTo>
                  <a:pt x="3959309" y="3290301"/>
                </a:lnTo>
                <a:lnTo>
                  <a:pt x="0" y="32903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653349" y="1532349"/>
            <a:ext cx="5328029" cy="6312258"/>
          </a:xfrm>
          <a:custGeom>
            <a:avLst/>
            <a:gdLst/>
            <a:ahLst/>
            <a:cxnLst/>
            <a:rect l="l" t="t" r="r" b="b"/>
            <a:pathLst>
              <a:path w="5328029" h="6312258">
                <a:moveTo>
                  <a:pt x="0" y="0"/>
                </a:moveTo>
                <a:lnTo>
                  <a:pt x="5328029" y="0"/>
                </a:lnTo>
                <a:lnTo>
                  <a:pt x="5328029" y="6312258"/>
                </a:lnTo>
                <a:lnTo>
                  <a:pt x="0" y="63122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9567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3579" y="1211157"/>
            <a:ext cx="4085689" cy="5209245"/>
          </a:xfrm>
          <a:custGeom>
            <a:avLst/>
            <a:gdLst/>
            <a:ahLst/>
            <a:cxnLst/>
            <a:rect l="l" t="t" r="r" b="b"/>
            <a:pathLst>
              <a:path w="4085689" h="5209245">
                <a:moveTo>
                  <a:pt x="0" y="0"/>
                </a:moveTo>
                <a:lnTo>
                  <a:pt x="4085690" y="0"/>
                </a:lnTo>
                <a:lnTo>
                  <a:pt x="4085690" y="5209245"/>
                </a:lnTo>
                <a:lnTo>
                  <a:pt x="0" y="52092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87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59882" y="7147755"/>
            <a:ext cx="4302257" cy="2941760"/>
          </a:xfrm>
          <a:custGeom>
            <a:avLst/>
            <a:gdLst/>
            <a:ahLst/>
            <a:cxnLst/>
            <a:rect l="l" t="t" r="r" b="b"/>
            <a:pathLst>
              <a:path w="4302257" h="2941760">
                <a:moveTo>
                  <a:pt x="0" y="0"/>
                </a:moveTo>
                <a:lnTo>
                  <a:pt x="4302256" y="0"/>
                </a:lnTo>
                <a:lnTo>
                  <a:pt x="4302256" y="2941760"/>
                </a:lnTo>
                <a:lnTo>
                  <a:pt x="0" y="2941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1991" b="-3557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824063" y="2645909"/>
            <a:ext cx="3205295" cy="6206649"/>
          </a:xfrm>
          <a:custGeom>
            <a:avLst/>
            <a:gdLst/>
            <a:ahLst/>
            <a:cxnLst/>
            <a:rect l="l" t="t" r="r" b="b"/>
            <a:pathLst>
              <a:path w="3205295" h="6206649">
                <a:moveTo>
                  <a:pt x="0" y="0"/>
                </a:moveTo>
                <a:lnTo>
                  <a:pt x="3205295" y="0"/>
                </a:lnTo>
                <a:lnTo>
                  <a:pt x="3205295" y="6206648"/>
                </a:lnTo>
                <a:lnTo>
                  <a:pt x="0" y="62066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74759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486081" y="762704"/>
            <a:ext cx="4057519" cy="487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88"/>
              </a:lnSpc>
              <a:spcBef>
                <a:spcPct val="0"/>
              </a:spcBef>
            </a:pPr>
            <a:r>
              <a:rPr lang="en-US" sz="2890">
                <a:solidFill>
                  <a:srgbClr val="4BD1FB"/>
                </a:solidFill>
                <a:latin typeface="DM Sans Bold"/>
              </a:rPr>
              <a:t>displayPatDatabase()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31945" y="6105700"/>
            <a:ext cx="2070591" cy="4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51"/>
              </a:lnSpc>
              <a:spcBef>
                <a:spcPct val="0"/>
              </a:spcBef>
            </a:pPr>
            <a:r>
              <a:rPr lang="en-US" sz="2501">
                <a:solidFill>
                  <a:srgbClr val="4BD1FB"/>
                </a:solidFill>
                <a:latin typeface="DM Sans Bold"/>
              </a:rPr>
              <a:t>displayPat()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05032" y="2026158"/>
            <a:ext cx="1942496" cy="487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88"/>
              </a:lnSpc>
              <a:spcBef>
                <a:spcPct val="0"/>
              </a:spcBef>
            </a:pPr>
            <a:r>
              <a:rPr lang="en-US" sz="2890">
                <a:solidFill>
                  <a:srgbClr val="4BD1FB"/>
                </a:solidFill>
                <a:latin typeface="DM Sans Bold"/>
              </a:rPr>
              <a:t>addPat()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0270" y="6544227"/>
            <a:ext cx="2034139" cy="42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52"/>
              </a:lnSpc>
              <a:spcBef>
                <a:spcPct val="0"/>
              </a:spcBef>
            </a:pPr>
            <a:r>
              <a:rPr lang="en-US" sz="2502">
                <a:solidFill>
                  <a:srgbClr val="4BD1FB"/>
                </a:solidFill>
                <a:latin typeface="DM Sans Bold"/>
              </a:rPr>
              <a:t>deletePat()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01611" y="536328"/>
            <a:ext cx="8084470" cy="71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08"/>
              </a:lnSpc>
              <a:spcBef>
                <a:spcPct val="0"/>
              </a:spcBef>
            </a:pPr>
            <a:r>
              <a:rPr lang="en-US" sz="4209">
                <a:solidFill>
                  <a:srgbClr val="FFFFFF"/>
                </a:solidFill>
                <a:latin typeface="DM Sans Bold Italics"/>
              </a:rPr>
              <a:t>getPatientDatabase()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64803" y="2026158"/>
            <a:ext cx="1604875" cy="4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51"/>
              </a:lnSpc>
              <a:spcBef>
                <a:spcPct val="0"/>
              </a:spcBef>
            </a:pPr>
            <a:r>
              <a:rPr lang="en-US" sz="2501">
                <a:solidFill>
                  <a:srgbClr val="4BD1FB"/>
                </a:solidFill>
                <a:latin typeface="DM Sans Bold"/>
              </a:rPr>
              <a:t>editPat()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43692" y="7829215"/>
            <a:ext cx="2462697" cy="4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51"/>
              </a:lnSpc>
              <a:spcBef>
                <a:spcPct val="0"/>
              </a:spcBef>
            </a:pPr>
            <a:r>
              <a:rPr lang="en-US" sz="2501">
                <a:solidFill>
                  <a:srgbClr val="4BD1FB"/>
                </a:solidFill>
                <a:latin typeface="DM Sans Bold"/>
              </a:rPr>
              <a:t>numberOfPat()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601999"/>
            <a:ext cx="2034139" cy="42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52"/>
              </a:lnSpc>
              <a:spcBef>
                <a:spcPct val="0"/>
              </a:spcBef>
            </a:pPr>
            <a:r>
              <a:rPr lang="en-US" sz="2502">
                <a:solidFill>
                  <a:srgbClr val="4BD1FB"/>
                </a:solidFill>
                <a:latin typeface="DM Sans Bold"/>
              </a:rPr>
              <a:t>getDoctor()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281</Words>
  <Application>Microsoft Office PowerPoint</Application>
  <PresentationFormat>Custom</PresentationFormat>
  <Paragraphs>73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Calibri</vt:lpstr>
      <vt:lpstr>Now Bold</vt:lpstr>
      <vt:lpstr>DM Sans Bold Italics</vt:lpstr>
      <vt:lpstr>DM Sans Italics</vt:lpstr>
      <vt:lpstr>Arial</vt:lpstr>
      <vt:lpstr>DM Sans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Dark Professional Geometric Business Project Presentation</dc:title>
  <dc:creator>Ayush Mishra</dc:creator>
  <cp:lastModifiedBy>Ayush</cp:lastModifiedBy>
  <cp:revision>3</cp:revision>
  <dcterms:created xsi:type="dcterms:W3CDTF">2006-08-16T00:00:00Z</dcterms:created>
  <dcterms:modified xsi:type="dcterms:W3CDTF">2024-03-28T05:37:54Z</dcterms:modified>
  <dc:identifier>DAGAunj7nmM</dc:identifier>
</cp:coreProperties>
</file>